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960" r:id="rId1"/>
  </p:sldMasterIdLst>
  <p:sldIdLst>
    <p:sldId id="256" r:id="rId2"/>
    <p:sldId id="272" r:id="rId3"/>
    <p:sldId id="276" r:id="rId4"/>
    <p:sldId id="277" r:id="rId5"/>
    <p:sldId id="273" r:id="rId6"/>
    <p:sldId id="271" r:id="rId7"/>
    <p:sldId id="274" r:id="rId8"/>
    <p:sldId id="275" r:id="rId9"/>
  </p:sldIdLst>
  <p:sldSz cx="12192000" cy="6858000"/>
  <p:notesSz cx="6858000" cy="9144000"/>
  <p:embeddedFontLst>
    <p:embeddedFont>
      <p:font typeface="Agency FB" panose="020B0503020202020204" pitchFamily="34" charset="0"/>
      <p:regular r:id="rId10"/>
      <p:bold r:id="rId11"/>
    </p:embeddedFont>
    <p:embeddedFont>
      <p:font typeface="Aparajita" panose="02020603050405020304" pitchFamily="18" charset="0"/>
      <p:regular r:id="rId12"/>
    </p:embeddedFont>
    <p:embeddedFont>
      <p:font typeface="Corbel" panose="020B0503020204020204" pitchFamily="34" charset="0"/>
      <p:regular r:id="rId13"/>
      <p:bold r:id="rId14"/>
      <p:italic r:id="rId15"/>
      <p:boldItalic r:id="rId16"/>
    </p:embeddedFont>
    <p:embeddedFont>
      <p:font typeface="High Tower Text" panose="02040502050506030303" pitchFamily="18" charset="0"/>
      <p:regular r:id="rId17"/>
      <p:italic r:id="rId18"/>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B10C"/>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3" d="100"/>
          <a:sy n="103" d="100"/>
        </p:scale>
        <p:origin x="234" y="10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4.fntdata"/><Relationship Id="rId18" Type="http://schemas.openxmlformats.org/officeDocument/2006/relationships/font" Target="fonts/font9.fnt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font" Target="fonts/font3.fntdata"/><Relationship Id="rId17" Type="http://schemas.openxmlformats.org/officeDocument/2006/relationships/font" Target="fonts/font8.fntdata"/><Relationship Id="rId2" Type="http://schemas.openxmlformats.org/officeDocument/2006/relationships/slide" Target="slides/slide1.xml"/><Relationship Id="rId16" Type="http://schemas.openxmlformats.org/officeDocument/2006/relationships/font" Target="fonts/font7.fntdata"/><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font" Target="fonts/font6.fntdata"/><Relationship Id="rId10" Type="http://schemas.openxmlformats.org/officeDocument/2006/relationships/font" Target="fonts/font1.fntdata"/><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5.fntdata"/><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371601"/>
            <a:ext cx="10464800" cy="1927225"/>
          </a:xfrm>
        </p:spPr>
        <p:txBody>
          <a:bodyPr anchor="b">
            <a:noAutofit/>
          </a:bodyPr>
          <a:lstStyle>
            <a:lvl1pPr>
              <a:defRPr sz="5400" cap="all" baseline="0">
                <a:latin typeface="Agency FB" panose="020B0503020202020204" pitchFamily="34" charset="0"/>
              </a:defRPr>
            </a:lvl1pPr>
          </a:lstStyle>
          <a:p>
            <a:r>
              <a:rPr lang="en-US" dirty="0"/>
              <a:t>Click to edit Master title style</a:t>
            </a:r>
          </a:p>
        </p:txBody>
      </p:sp>
      <p:sp>
        <p:nvSpPr>
          <p:cNvPr id="3" name="Subtitle 2"/>
          <p:cNvSpPr>
            <a:spLocks noGrp="1"/>
          </p:cNvSpPr>
          <p:nvPr>
            <p:ph type="subTitle" idx="1"/>
          </p:nvPr>
        </p:nvSpPr>
        <p:spPr>
          <a:xfrm>
            <a:off x="914400" y="3505200"/>
            <a:ext cx="85344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C8A432C8-69A7-458B-9684-2BFA64B31948}" type="datetime2">
              <a:rPr lang="en-US" smtClean="0"/>
              <a:t>Saturday, November 9, 2024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8" name="Straight Connector 7"/>
          <p:cNvCxnSpPr/>
          <p:nvPr/>
        </p:nvCxnSpPr>
        <p:spPr>
          <a:xfrm>
            <a:off x="914400" y="3398520"/>
            <a:ext cx="104648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CC057FC-95B6-4D89-AFDA-ABA33EE921E5}" type="datetime2">
              <a:rPr lang="en-US" smtClean="0"/>
              <a:t>Saturday, November 9, 2024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609600"/>
            <a:ext cx="27432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609600" y="609600"/>
            <a:ext cx="80264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4549AC-EB31-477F-92A9-B1988E232878}" type="datetime2">
              <a:rPr lang="en-US" smtClean="0"/>
              <a:t>Saturday, November 9, 2024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96A3A3-94A6-4E5B-AF39-173ACA3E61CC}" type="datetime2">
              <a:rPr lang="en-US" smtClean="0"/>
              <a:t>Saturday, November 9, 2024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2362201"/>
            <a:ext cx="103632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963084" y="4626865"/>
            <a:ext cx="103632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933D019-A32C-4EAD-B8E6-DBDA699692FD}" type="datetime2">
              <a:rPr lang="en-US" smtClean="0"/>
              <a:t>Saturday, November 9, 2024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7" name="Straight Connector 6"/>
          <p:cNvCxnSpPr/>
          <p:nvPr/>
        </p:nvCxnSpPr>
        <p:spPr>
          <a:xfrm>
            <a:off x="975360" y="4599432"/>
            <a:ext cx="104648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73352"/>
            <a:ext cx="53848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1673352"/>
            <a:ext cx="53848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CEBA98F-560C-4997-81C4-81D4D9187EAB}" type="datetime2">
              <a:rPr lang="en-US" smtClean="0"/>
              <a:t>Saturday, November 9, 2024</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600" y="1676400"/>
            <a:ext cx="524256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438400"/>
            <a:ext cx="52425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39840" y="1676400"/>
            <a:ext cx="524256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39840" y="2438400"/>
            <a:ext cx="52425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50972B2-CA5C-437D-87D0-8081271A9E4B}" type="datetime2">
              <a:rPr lang="en-US" smtClean="0"/>
              <a:t>Saturday, November 9, 2024</a:t>
            </a:fld>
            <a:endParaRPr lang="en-US"/>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a:p>
        </p:txBody>
      </p:sp>
      <p:cxnSp>
        <p:nvCxnSpPr>
          <p:cNvPr id="11" name="Straight Connector 10"/>
          <p:cNvCxnSpPr/>
          <p:nvPr/>
        </p:nvCxnSpPr>
        <p:spPr>
          <a:xfrm rot="5400000">
            <a:off x="3741949" y="4045691"/>
            <a:ext cx="4709160" cy="1059"/>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79CD4847-11EF-4466-A8AD-85CDB7B49118}" type="datetime2">
              <a:rPr lang="en-US" smtClean="0"/>
              <a:t>Saturday, November 9, 2024</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8457A-3AB9-4880-8A0C-9F8524491207}" type="datetime2">
              <a:rPr lang="en-US" smtClean="0"/>
              <a:t>Saturday, November 9, 2024</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792080"/>
            <a:ext cx="2852928"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962400" y="792080"/>
            <a:ext cx="7620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1" y="2130553"/>
            <a:ext cx="2852928"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FE976D3-5B7F-4300-ABED-C91F1B2AE209}" type="datetime2">
              <a:rPr lang="en-US" smtClean="0"/>
              <a:t>Saturday, November 9, 2024</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cxnSp>
        <p:nvCxnSpPr>
          <p:cNvPr id="9" name="Straight Connector 8"/>
          <p:cNvCxnSpPr/>
          <p:nvPr/>
        </p:nvCxnSpPr>
        <p:spPr>
          <a:xfrm rot="5400000">
            <a:off x="912152" y="3579942"/>
            <a:ext cx="5577840" cy="211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792480"/>
            <a:ext cx="2856907"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3811480" y="838201"/>
            <a:ext cx="787252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609600" y="2133600"/>
            <a:ext cx="2852928"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BDC1E59-17DD-41CE-97CA-624A472382D4}" type="datetime2">
              <a:rPr lang="en-US" smtClean="0"/>
              <a:t>Saturday, November 9, 2024</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12192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609600" y="533400"/>
            <a:ext cx="109728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0"/>
            <a:ext cx="109728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12192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2"/>
          </p:nvPr>
        </p:nvSpPr>
        <p:spPr>
          <a:xfrm>
            <a:off x="609600" y="18288"/>
            <a:ext cx="3860800" cy="329184"/>
          </a:xfrm>
          <a:prstGeom prst="rect">
            <a:avLst/>
          </a:prstGeom>
        </p:spPr>
        <p:txBody>
          <a:bodyPr vert="horz" lIns="91440" tIns="45720" rIns="91440" bIns="45720" rtlCol="0" anchor="ctr"/>
          <a:lstStyle>
            <a:lvl1pPr algn="l">
              <a:defRPr sz="1200">
                <a:solidFill>
                  <a:srgbClr val="FFFFFF"/>
                </a:solidFill>
              </a:defRPr>
            </a:lvl1pPr>
          </a:lstStyle>
          <a:p>
            <a:fld id="{A80CB818-7379-467D-8E76-EF9D9074A26C}" type="datetime2">
              <a:rPr lang="en-US" smtClean="0"/>
              <a:t>Saturday, November 9, 2024</a:t>
            </a:fld>
            <a:endParaRPr lang="en-US" dirty="0"/>
          </a:p>
        </p:txBody>
      </p:sp>
      <p:sp>
        <p:nvSpPr>
          <p:cNvPr id="5" name="Footer Placeholder 4"/>
          <p:cNvSpPr>
            <a:spLocks noGrp="1"/>
          </p:cNvSpPr>
          <p:nvPr>
            <p:ph type="ftr" sz="quarter" idx="3"/>
          </p:nvPr>
        </p:nvSpPr>
        <p:spPr>
          <a:xfrm>
            <a:off x="4572000" y="18288"/>
            <a:ext cx="5486400" cy="329184"/>
          </a:xfrm>
          <a:prstGeom prst="rect">
            <a:avLst/>
          </a:prstGeom>
        </p:spPr>
        <p:txBody>
          <a:bodyPr vert="horz" lIns="91440" tIns="45720" rIns="91440" bIns="45720" rtlCol="0" anchor="ctr"/>
          <a:lstStyle>
            <a:lvl1pPr algn="ctr">
              <a:defRPr sz="1200">
                <a:solidFill>
                  <a:srgbClr val="FFFFFF"/>
                </a:solidFill>
              </a:defRPr>
            </a:lvl1pPr>
          </a:lstStyle>
          <a:p>
            <a:pPr algn="r"/>
            <a:endParaRPr lang="en-US" dirty="0"/>
          </a:p>
        </p:txBody>
      </p:sp>
      <p:sp>
        <p:nvSpPr>
          <p:cNvPr id="6" name="Slide Number Placeholder 5"/>
          <p:cNvSpPr>
            <a:spLocks noGrp="1"/>
          </p:cNvSpPr>
          <p:nvPr>
            <p:ph type="sldNum" sz="quarter" idx="4"/>
          </p:nvPr>
        </p:nvSpPr>
        <p:spPr>
          <a:xfrm>
            <a:off x="10160000" y="18288"/>
            <a:ext cx="1422400" cy="329184"/>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v=rJmBGkM5SbM" TargetMode="External"/><Relationship Id="rId2" Type="http://schemas.openxmlformats.org/officeDocument/2006/relationships/hyperlink" Target="https://www.youtube.com/watch?v=Umc9ezAyJv0" TargetMode="External"/><Relationship Id="rId1" Type="http://schemas.openxmlformats.org/officeDocument/2006/relationships/slideLayout" Target="../slideLayouts/slideLayout2.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2168" y="521209"/>
            <a:ext cx="9306232" cy="1110821"/>
          </a:xfrm>
        </p:spPr>
        <p:txBody>
          <a:bodyPr/>
          <a:lstStyle/>
          <a:p>
            <a:r>
              <a:rPr lang="en-US" sz="6000" cap="none">
                <a:cs typeface="Aparajita" panose="020B0604020202020204" pitchFamily="34" charset="0"/>
              </a:rPr>
              <a:t>Abduction &amp; Inference</a:t>
            </a:r>
            <a:endParaRPr lang="en-US" sz="6000" cap="none" dirty="0">
              <a:cs typeface="Aparajita" panose="020B0604020202020204" pitchFamily="34" charset="0"/>
            </a:endParaRPr>
          </a:p>
        </p:txBody>
      </p:sp>
      <p:sp>
        <p:nvSpPr>
          <p:cNvPr id="3" name="Subtitle 2"/>
          <p:cNvSpPr>
            <a:spLocks noGrp="1"/>
          </p:cNvSpPr>
          <p:nvPr>
            <p:ph type="subTitle" idx="1"/>
          </p:nvPr>
        </p:nvSpPr>
        <p:spPr>
          <a:xfrm>
            <a:off x="82296" y="5448822"/>
            <a:ext cx="4172379" cy="1362205"/>
          </a:xfrm>
        </p:spPr>
        <p:txBody>
          <a:bodyPr>
            <a:normAutofit lnSpcReduction="10000"/>
          </a:bodyPr>
          <a:lstStyle/>
          <a:p>
            <a:pPr>
              <a:spcBef>
                <a:spcPts val="0"/>
              </a:spcBef>
            </a:pPr>
            <a:r>
              <a:rPr lang="en-US" sz="2800" b="1">
                <a:solidFill>
                  <a:schemeClr val="tx2">
                    <a:lumMod val="40000"/>
                    <a:lumOff val="60000"/>
                  </a:schemeClr>
                </a:solidFill>
                <a:latin typeface="Corbel"/>
                <a:cs typeface="Corbel"/>
              </a:rPr>
              <a:t>COMP 4230</a:t>
            </a:r>
            <a:endParaRPr lang="en-US" sz="2800" b="1" dirty="0">
              <a:solidFill>
                <a:schemeClr val="tx2">
                  <a:lumMod val="40000"/>
                  <a:lumOff val="60000"/>
                </a:schemeClr>
              </a:solidFill>
              <a:latin typeface="Corbel"/>
              <a:cs typeface="Corbel"/>
            </a:endParaRPr>
          </a:p>
          <a:p>
            <a:pPr>
              <a:spcBef>
                <a:spcPts val="0"/>
              </a:spcBef>
            </a:pPr>
            <a:r>
              <a:rPr lang="en-US" sz="2800" b="1" dirty="0">
                <a:solidFill>
                  <a:schemeClr val="tx2">
                    <a:lumMod val="40000"/>
                    <a:lumOff val="60000"/>
                  </a:schemeClr>
                </a:solidFill>
                <a:latin typeface="Corbel"/>
                <a:cs typeface="Corbel"/>
              </a:rPr>
              <a:t>David J Stucki</a:t>
            </a:r>
          </a:p>
          <a:p>
            <a:pPr>
              <a:spcBef>
                <a:spcPts val="0"/>
              </a:spcBef>
            </a:pPr>
            <a:r>
              <a:rPr lang="en-US" sz="2800" b="1">
                <a:solidFill>
                  <a:schemeClr val="tx2">
                    <a:lumMod val="40000"/>
                    <a:lumOff val="60000"/>
                  </a:schemeClr>
                </a:solidFill>
                <a:latin typeface="Corbel"/>
                <a:cs typeface="Corbel"/>
              </a:rPr>
              <a:t>Fall 2024</a:t>
            </a:r>
            <a:endParaRPr lang="en-US" sz="2800" b="1" dirty="0">
              <a:solidFill>
                <a:schemeClr val="tx2">
                  <a:lumMod val="40000"/>
                  <a:lumOff val="60000"/>
                </a:schemeClr>
              </a:solidFill>
              <a:latin typeface="Corbel"/>
              <a:cs typeface="Corbel"/>
            </a:endParaRPr>
          </a:p>
        </p:txBody>
      </p:sp>
    </p:spTree>
    <p:extLst>
      <p:ext uri="{BB962C8B-B14F-4D97-AF65-F5344CB8AC3E}">
        <p14:creationId xmlns:p14="http://schemas.microsoft.com/office/powerpoint/2010/main" val="2914358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E5D12-8534-4CCA-9006-EF9AEE3A70F3}"/>
              </a:ext>
            </a:extLst>
          </p:cNvPr>
          <p:cNvSpPr>
            <a:spLocks noGrp="1"/>
          </p:cNvSpPr>
          <p:nvPr>
            <p:ph type="title"/>
          </p:nvPr>
        </p:nvSpPr>
        <p:spPr>
          <a:xfrm>
            <a:off x="609600" y="533400"/>
            <a:ext cx="10972800" cy="990600"/>
          </a:xfrm>
        </p:spPr>
        <p:txBody>
          <a:bodyPr anchor="ctr">
            <a:normAutofit/>
          </a:bodyPr>
          <a:lstStyle/>
          <a:p>
            <a:r>
              <a:rPr lang="en-US">
                <a:latin typeface="Agency FB" panose="020B0503020202020204" pitchFamily="34" charset="0"/>
              </a:rPr>
              <a:t>Alerts</a:t>
            </a:r>
          </a:p>
        </p:txBody>
      </p:sp>
      <p:sp>
        <p:nvSpPr>
          <p:cNvPr id="3" name="Content Placeholder 2">
            <a:extLst>
              <a:ext uri="{FF2B5EF4-FFF2-40B4-BE49-F238E27FC236}">
                <a16:creationId xmlns:a16="http://schemas.microsoft.com/office/drawing/2014/main" id="{CAC4157E-6263-42E0-BFE1-783FCBBB255B}"/>
              </a:ext>
            </a:extLst>
          </p:cNvPr>
          <p:cNvSpPr>
            <a:spLocks noGrp="1"/>
          </p:cNvSpPr>
          <p:nvPr>
            <p:ph sz="half" idx="1"/>
          </p:nvPr>
        </p:nvSpPr>
        <p:spPr>
          <a:xfrm>
            <a:off x="609600" y="1673352"/>
            <a:ext cx="5384800" cy="4718304"/>
          </a:xfrm>
        </p:spPr>
        <p:txBody>
          <a:bodyPr>
            <a:normAutofit/>
          </a:bodyPr>
          <a:lstStyle/>
          <a:p>
            <a:pPr marL="457200" lvl="0" indent="-228600">
              <a:buChar char="●"/>
            </a:pPr>
            <a:r>
              <a:rPr lang="en-US">
                <a:latin typeface="Corbel" panose="020B0503020204020204" pitchFamily="34" charset="0"/>
              </a:rPr>
              <a:t>Read Moroney Chapter 8</a:t>
            </a:r>
          </a:p>
          <a:p>
            <a:pPr marL="457200" lvl="0" indent="-228600">
              <a:buChar char="●"/>
            </a:pPr>
            <a:endParaRPr lang="en-US">
              <a:latin typeface="Corbel" panose="020B0503020204020204" pitchFamily="34" charset="0"/>
            </a:endParaRPr>
          </a:p>
          <a:p>
            <a:pPr marL="457200" lvl="0" indent="-228600">
              <a:buChar char="●"/>
            </a:pPr>
            <a:r>
              <a:rPr lang="en-US">
                <a:latin typeface="Corbel" panose="020B0503020204020204" pitchFamily="34" charset="0"/>
              </a:rPr>
              <a:t>Read Larson Chapter 15</a:t>
            </a:r>
          </a:p>
          <a:p>
            <a:pPr>
              <a:lnSpc>
                <a:spcPct val="90000"/>
              </a:lnSpc>
            </a:pPr>
            <a:endParaRPr lang="en-US" sz="2400"/>
          </a:p>
        </p:txBody>
      </p:sp>
    </p:spTree>
    <p:extLst>
      <p:ext uri="{BB962C8B-B14F-4D97-AF65-F5344CB8AC3E}">
        <p14:creationId xmlns:p14="http://schemas.microsoft.com/office/powerpoint/2010/main" val="2441823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E5D12-8534-4CCA-9006-EF9AEE3A70F3}"/>
              </a:ext>
            </a:extLst>
          </p:cNvPr>
          <p:cNvSpPr>
            <a:spLocks noGrp="1"/>
          </p:cNvSpPr>
          <p:nvPr>
            <p:ph type="title"/>
          </p:nvPr>
        </p:nvSpPr>
        <p:spPr>
          <a:xfrm>
            <a:off x="609600" y="533400"/>
            <a:ext cx="10972800" cy="990600"/>
          </a:xfrm>
        </p:spPr>
        <p:txBody>
          <a:bodyPr anchor="ctr">
            <a:normAutofit/>
          </a:bodyPr>
          <a:lstStyle/>
          <a:p>
            <a:r>
              <a:rPr lang="en-US">
                <a:latin typeface="Agency FB" panose="020B0503020202020204" pitchFamily="34" charset="0"/>
              </a:rPr>
              <a:t>Reasoning &amp; Inference</a:t>
            </a:r>
          </a:p>
        </p:txBody>
      </p:sp>
      <p:sp>
        <p:nvSpPr>
          <p:cNvPr id="3" name="Content Placeholder 2">
            <a:extLst>
              <a:ext uri="{FF2B5EF4-FFF2-40B4-BE49-F238E27FC236}">
                <a16:creationId xmlns:a16="http://schemas.microsoft.com/office/drawing/2014/main" id="{CAC4157E-6263-42E0-BFE1-783FCBBB255B}"/>
              </a:ext>
            </a:extLst>
          </p:cNvPr>
          <p:cNvSpPr>
            <a:spLocks noGrp="1"/>
          </p:cNvSpPr>
          <p:nvPr>
            <p:ph sz="half" idx="1"/>
          </p:nvPr>
        </p:nvSpPr>
        <p:spPr>
          <a:xfrm>
            <a:off x="609600" y="1673352"/>
            <a:ext cx="7810500" cy="4718304"/>
          </a:xfrm>
        </p:spPr>
        <p:txBody>
          <a:bodyPr>
            <a:normAutofit/>
          </a:bodyPr>
          <a:lstStyle/>
          <a:p>
            <a:pPr marL="457200" lvl="0" indent="-228600">
              <a:buChar char="●"/>
            </a:pPr>
            <a:r>
              <a:rPr lang="en-US">
                <a:latin typeface="Corbel" panose="020B0503020204020204" pitchFamily="34" charset="0"/>
              </a:rPr>
              <a:t>There have historically been three flavors</a:t>
            </a:r>
          </a:p>
          <a:p>
            <a:pPr>
              <a:lnSpc>
                <a:spcPct val="90000"/>
              </a:lnSpc>
            </a:pPr>
            <a:endParaRPr lang="en-US" sz="2400">
              <a:latin typeface="Corbel" panose="020B0503020204020204" pitchFamily="34" charset="0"/>
            </a:endParaRPr>
          </a:p>
        </p:txBody>
      </p:sp>
      <p:pic>
        <p:nvPicPr>
          <p:cNvPr id="4" name="Picture 2" descr="Use inductive, deductive, and abductive logic | Powerful ...">
            <a:extLst>
              <a:ext uri="{FF2B5EF4-FFF2-40B4-BE49-F238E27FC236}">
                <a16:creationId xmlns:a16="http://schemas.microsoft.com/office/drawing/2014/main" id="{D47801C0-F86A-48FB-AEEB-C98076CE6A60}"/>
              </a:ext>
            </a:extLst>
          </p:cNvPr>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0" y="2870200"/>
            <a:ext cx="12192000" cy="3987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421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E5D12-8534-4CCA-9006-EF9AEE3A70F3}"/>
              </a:ext>
            </a:extLst>
          </p:cNvPr>
          <p:cNvSpPr>
            <a:spLocks noGrp="1"/>
          </p:cNvSpPr>
          <p:nvPr>
            <p:ph type="title"/>
          </p:nvPr>
        </p:nvSpPr>
        <p:spPr>
          <a:xfrm>
            <a:off x="609600" y="533400"/>
            <a:ext cx="10972800" cy="990600"/>
          </a:xfrm>
        </p:spPr>
        <p:txBody>
          <a:bodyPr anchor="ctr">
            <a:normAutofit/>
          </a:bodyPr>
          <a:lstStyle/>
          <a:p>
            <a:r>
              <a:rPr lang="en-US">
                <a:latin typeface="Agency FB" panose="020B0503020202020204" pitchFamily="34" charset="0"/>
              </a:rPr>
              <a:t>Charles Sanders Peirce </a:t>
            </a:r>
            <a:r>
              <a:rPr lang="en-US" sz="3200">
                <a:latin typeface="Agency FB" panose="020B0503020202020204" pitchFamily="34" charset="0"/>
              </a:rPr>
              <a:t>(1839-1914)</a:t>
            </a:r>
            <a:endParaRPr lang="en-US">
              <a:latin typeface="Agency FB" panose="020B0503020202020204" pitchFamily="34" charset="0"/>
            </a:endParaRPr>
          </a:p>
        </p:txBody>
      </p:sp>
      <p:sp>
        <p:nvSpPr>
          <p:cNvPr id="3" name="Content Placeholder 2">
            <a:extLst>
              <a:ext uri="{FF2B5EF4-FFF2-40B4-BE49-F238E27FC236}">
                <a16:creationId xmlns:a16="http://schemas.microsoft.com/office/drawing/2014/main" id="{CAC4157E-6263-42E0-BFE1-783FCBBB255B}"/>
              </a:ext>
            </a:extLst>
          </p:cNvPr>
          <p:cNvSpPr>
            <a:spLocks noGrp="1"/>
          </p:cNvSpPr>
          <p:nvPr>
            <p:ph sz="half" idx="1"/>
          </p:nvPr>
        </p:nvSpPr>
        <p:spPr>
          <a:xfrm>
            <a:off x="609600" y="1673352"/>
            <a:ext cx="7810500" cy="4718304"/>
          </a:xfrm>
        </p:spPr>
        <p:txBody>
          <a:bodyPr>
            <a:normAutofit fontScale="92500" lnSpcReduction="20000"/>
          </a:bodyPr>
          <a:lstStyle/>
          <a:p>
            <a:pPr marL="228600" lvl="0" indent="0">
              <a:buNone/>
            </a:pPr>
            <a:r>
              <a:rPr lang="en-US">
                <a:solidFill>
                  <a:schemeClr val="bg2">
                    <a:lumMod val="50000"/>
                  </a:schemeClr>
                </a:solidFill>
                <a:latin typeface="High Tower Text" panose="02040502050506030303" pitchFamily="18" charset="0"/>
                <a:cs typeface="Corbel"/>
              </a:rPr>
              <a:t>"Looking out my window this lovely spring morning, I see an azalea in full bloom. No, no! I don't see that; though that is the only way I can describe what I see. That is a proposition, a sentence, a fact; but what I perceive is not proposition, sentence, fact, but only an image, which I make intelligible in part by means of a statement of fact. This statement is abstract; but what I see is concrete. I perform an abduction when I so much as express in a sentence anything I see. The truth is that the whole fabric of our knowledge is one matted felt of pure hypothesis confirmed and refined by induction. Not the smallest advance can be made in knowledge beyond the stage of vacant staring, </a:t>
            </a:r>
            <a:r>
              <a:rPr lang="en-US">
                <a:solidFill>
                  <a:schemeClr val="accent5"/>
                </a:solidFill>
                <a:latin typeface="High Tower Text" panose="02040502050506030303" pitchFamily="18" charset="0"/>
                <a:cs typeface="Corbel"/>
              </a:rPr>
              <a:t>without making an abduction at every step</a:t>
            </a:r>
            <a:r>
              <a:rPr lang="en-US">
                <a:solidFill>
                  <a:schemeClr val="bg2">
                    <a:lumMod val="50000"/>
                  </a:schemeClr>
                </a:solidFill>
                <a:latin typeface="High Tower Text" panose="02040502050506030303" pitchFamily="18" charset="0"/>
                <a:cs typeface="Corbel"/>
              </a:rPr>
              <a:t>."</a:t>
            </a:r>
          </a:p>
          <a:p>
            <a:pPr>
              <a:lnSpc>
                <a:spcPct val="90000"/>
              </a:lnSpc>
            </a:pPr>
            <a:endParaRPr lang="en-US" sz="2400">
              <a:latin typeface="Corbel" panose="020B0503020204020204" pitchFamily="34" charset="0"/>
            </a:endParaRPr>
          </a:p>
        </p:txBody>
      </p:sp>
      <p:pic>
        <p:nvPicPr>
          <p:cNvPr id="2050" name="Picture 2" descr="Charles Sanders Peirce">
            <a:extLst>
              <a:ext uri="{FF2B5EF4-FFF2-40B4-BE49-F238E27FC236}">
                <a16:creationId xmlns:a16="http://schemas.microsoft.com/office/drawing/2014/main" id="{7145A434-B806-4637-A661-678B4696B7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74100" y="1673352"/>
            <a:ext cx="3286125" cy="4543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4441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a:latin typeface="Agency FB" panose="020B0503020202020204" pitchFamily="34" charset="0"/>
                <a:cs typeface="Aparajita" panose="020B0604020202020204" pitchFamily="34" charset="0"/>
              </a:rPr>
              <a:t>Guess what I'm thinking...</a:t>
            </a:r>
            <a:endParaRPr lang="en-US" sz="3600" dirty="0">
              <a:latin typeface="Agency FB" panose="020B0503020202020204" pitchFamily="34" charset="0"/>
              <a:cs typeface="Aparajita" panose="020B0604020202020204" pitchFamily="34" charset="0"/>
            </a:endParaRPr>
          </a:p>
        </p:txBody>
      </p:sp>
      <p:sp>
        <p:nvSpPr>
          <p:cNvPr id="3" name="Content Placeholder 2"/>
          <p:cNvSpPr>
            <a:spLocks noGrp="1"/>
          </p:cNvSpPr>
          <p:nvPr>
            <p:ph idx="1"/>
          </p:nvPr>
        </p:nvSpPr>
        <p:spPr>
          <a:xfrm>
            <a:off x="609600" y="1524001"/>
            <a:ext cx="11085576" cy="5114544"/>
          </a:xfrm>
        </p:spPr>
        <p:txBody>
          <a:bodyPr>
            <a:normAutofit/>
          </a:bodyPr>
          <a:lstStyle/>
          <a:p>
            <a:pPr marL="463550" indent="0" algn="ctr">
              <a:buNone/>
            </a:pPr>
            <a:r>
              <a:rPr lang="en-US">
                <a:solidFill>
                  <a:schemeClr val="tx2">
                    <a:lumMod val="75000"/>
                  </a:schemeClr>
                </a:solidFill>
                <a:latin typeface="High Tower Text" panose="02040502050506030303" pitchFamily="18" charset="0"/>
                <a:cs typeface="Corbel"/>
              </a:rPr>
              <a:t>“We are extraordinarily good at hypothesizing, which is, to Peirce's mind, not explainable by mechanics but rather by an operation of mind which he calls, for lack of another explanation, </a:t>
            </a:r>
            <a:r>
              <a:rPr lang="en-US">
                <a:solidFill>
                  <a:schemeClr val="bg2">
                    <a:lumMod val="50000"/>
                  </a:schemeClr>
                </a:solidFill>
                <a:latin typeface="High Tower Text" panose="02040502050506030303" pitchFamily="18" charset="0"/>
                <a:cs typeface="Corbel"/>
              </a:rPr>
              <a:t>instinct</a:t>
            </a:r>
            <a:r>
              <a:rPr lang="en-US">
                <a:solidFill>
                  <a:schemeClr val="tx2">
                    <a:lumMod val="75000"/>
                  </a:schemeClr>
                </a:solidFill>
                <a:latin typeface="High Tower Text" panose="02040502050506030303" pitchFamily="18" charset="0"/>
                <a:cs typeface="Corbel"/>
              </a:rPr>
              <a:t>. We </a:t>
            </a:r>
            <a:r>
              <a:rPr lang="en-US">
                <a:solidFill>
                  <a:schemeClr val="accent1"/>
                </a:solidFill>
                <a:latin typeface="High Tower Text" panose="02040502050506030303" pitchFamily="18" charset="0"/>
                <a:cs typeface="Corbel"/>
              </a:rPr>
              <a:t>guess</a:t>
            </a:r>
            <a:r>
              <a:rPr lang="en-US">
                <a:solidFill>
                  <a:schemeClr val="tx2">
                    <a:lumMod val="75000"/>
                  </a:schemeClr>
                </a:solidFill>
                <a:latin typeface="High Tower Text" panose="02040502050506030303" pitchFamily="18" charset="0"/>
                <a:cs typeface="Corbel"/>
              </a:rPr>
              <a:t>, out of a background of effectively infinite possibilities, which hypothesis seems likely or plausible.”</a:t>
            </a:r>
            <a:br>
              <a:rPr lang="en-US">
                <a:solidFill>
                  <a:schemeClr val="tx2">
                    <a:lumMod val="75000"/>
                  </a:schemeClr>
                </a:solidFill>
                <a:latin typeface="High Tower Text" panose="02040502050506030303" pitchFamily="18" charset="0"/>
                <a:cs typeface="Corbel"/>
              </a:rPr>
            </a:br>
            <a:r>
              <a:rPr lang="en-US">
                <a:solidFill>
                  <a:schemeClr val="tx2">
                    <a:lumMod val="75000"/>
                  </a:schemeClr>
                </a:solidFill>
                <a:latin typeface="High Tower Text" panose="02040502050506030303" pitchFamily="18" charset="0"/>
                <a:cs typeface="Corbel"/>
              </a:rPr>
              <a:t>—Larson, p. 161 (</a:t>
            </a:r>
            <a:r>
              <a:rPr lang="en-US" sz="2000" cap="small">
                <a:solidFill>
                  <a:schemeClr val="tx2">
                    <a:lumMod val="75000"/>
                  </a:schemeClr>
                </a:solidFill>
                <a:latin typeface="High Tower Text" panose="02040502050506030303" pitchFamily="18" charset="0"/>
                <a:cs typeface="Corbel"/>
              </a:rPr>
              <a:t>The Origin of Inference as Guessing</a:t>
            </a:r>
            <a:r>
              <a:rPr lang="en-US">
                <a:solidFill>
                  <a:schemeClr val="tx2">
                    <a:lumMod val="75000"/>
                  </a:schemeClr>
                </a:solidFill>
                <a:latin typeface="High Tower Text" panose="02040502050506030303" pitchFamily="18" charset="0"/>
                <a:cs typeface="Corbel"/>
              </a:rPr>
              <a:t>) —</a:t>
            </a:r>
          </a:p>
          <a:p>
            <a:r>
              <a:rPr lang="en-US">
                <a:latin typeface="Corbel"/>
                <a:cs typeface="Corbel"/>
              </a:rPr>
              <a:t>Organize into groups of 3-4 (mix it up)</a:t>
            </a:r>
          </a:p>
          <a:p>
            <a:r>
              <a:rPr lang="en-US">
                <a:solidFill>
                  <a:schemeClr val="bg2">
                    <a:lumMod val="50000"/>
                  </a:schemeClr>
                </a:solidFill>
                <a:latin typeface="Corbel"/>
                <a:cs typeface="Corbel"/>
              </a:rPr>
              <a:t>Discuss the following questions (based on pp. 157-168):</a:t>
            </a:r>
            <a:endParaRPr lang="en-US">
              <a:solidFill>
                <a:schemeClr val="bg2">
                  <a:lumMod val="50000"/>
                </a:schemeClr>
              </a:solidFill>
              <a:latin typeface="High Tower Text" panose="02040502050506030303" pitchFamily="18" charset="0"/>
              <a:cs typeface="Corbel"/>
            </a:endParaRPr>
          </a:p>
          <a:p>
            <a:pPr lvl="1"/>
            <a:r>
              <a:rPr lang="en-US" sz="2400">
                <a:solidFill>
                  <a:schemeClr val="tx2">
                    <a:lumMod val="75000"/>
                  </a:schemeClr>
                </a:solidFill>
                <a:latin typeface="High Tower Text" panose="02040502050506030303" pitchFamily="18" charset="0"/>
                <a:cs typeface="Corbel"/>
              </a:rPr>
              <a:t>What is abduction? (agree on a definition as a group)</a:t>
            </a:r>
          </a:p>
          <a:p>
            <a:pPr lvl="1"/>
            <a:r>
              <a:rPr lang="en-US" sz="2400">
                <a:solidFill>
                  <a:schemeClr val="tx2">
                    <a:lumMod val="75000"/>
                  </a:schemeClr>
                </a:solidFill>
                <a:latin typeface="High Tower Text" panose="02040502050506030303" pitchFamily="18" charset="0"/>
                <a:cs typeface="Corbel"/>
              </a:rPr>
              <a:t>Compare it to both deduction and induction. What are the main distinctions?</a:t>
            </a:r>
          </a:p>
          <a:p>
            <a:pPr lvl="1"/>
            <a:r>
              <a:rPr lang="en-US" sz="2400">
                <a:solidFill>
                  <a:schemeClr val="tx2">
                    <a:lumMod val="75000"/>
                  </a:schemeClr>
                </a:solidFill>
                <a:latin typeface="High Tower Text" panose="02040502050506030303" pitchFamily="18" charset="0"/>
                <a:cs typeface="Corbel"/>
              </a:rPr>
              <a:t>What is the role of </a:t>
            </a:r>
            <a:r>
              <a:rPr lang="en-US" sz="2400">
                <a:solidFill>
                  <a:schemeClr val="accent5"/>
                </a:solidFill>
                <a:latin typeface="High Tower Text" panose="02040502050506030303" pitchFamily="18" charset="0"/>
                <a:cs typeface="Corbel"/>
              </a:rPr>
              <a:t>surprise</a:t>
            </a:r>
            <a:r>
              <a:rPr lang="en-US" sz="2400">
                <a:solidFill>
                  <a:schemeClr val="tx2">
                    <a:lumMod val="75000"/>
                  </a:schemeClr>
                </a:solidFill>
                <a:latin typeface="High Tower Text" panose="02040502050506030303" pitchFamily="18" charset="0"/>
                <a:cs typeface="Corbel"/>
              </a:rPr>
              <a:t> in abduction? Why is that important?</a:t>
            </a:r>
          </a:p>
          <a:p>
            <a:endParaRPr lang="en-US" i="1">
              <a:solidFill>
                <a:schemeClr val="tx2">
                  <a:lumMod val="75000"/>
                </a:schemeClr>
              </a:solidFill>
              <a:latin typeface="High Tower Text" panose="02040502050506030303" pitchFamily="18" charset="0"/>
              <a:cs typeface="Corbel"/>
            </a:endParaRPr>
          </a:p>
          <a:p>
            <a:r>
              <a:rPr lang="en-US" sz="2800" b="1" i="1">
                <a:solidFill>
                  <a:schemeClr val="tx2">
                    <a:lumMod val="75000"/>
                  </a:schemeClr>
                </a:solidFill>
                <a:latin typeface="High Tower Text" panose="02040502050506030303" pitchFamily="18" charset="0"/>
                <a:cs typeface="Corbel"/>
              </a:rPr>
              <a:t>Discussion</a:t>
            </a:r>
            <a:endParaRPr lang="en-US" sz="2800" b="1" i="1" dirty="0">
              <a:solidFill>
                <a:schemeClr val="tx2">
                  <a:lumMod val="75000"/>
                </a:schemeClr>
              </a:solidFill>
              <a:latin typeface="High Tower Text" panose="02040502050506030303" pitchFamily="18" charset="0"/>
              <a:cs typeface="Corbel"/>
            </a:endParaRPr>
          </a:p>
        </p:txBody>
      </p:sp>
    </p:spTree>
    <p:extLst>
      <p:ext uri="{BB962C8B-B14F-4D97-AF65-F5344CB8AC3E}">
        <p14:creationId xmlns:p14="http://schemas.microsoft.com/office/powerpoint/2010/main" val="626646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a:latin typeface="Agency FB" panose="020B0503020202020204" pitchFamily="34" charset="0"/>
                <a:cs typeface="Aparajita" panose="020B0604020202020204" pitchFamily="34" charset="0"/>
              </a:rPr>
              <a:t>It doesn't all add up!</a:t>
            </a:r>
            <a:endParaRPr lang="en-US" sz="3600" dirty="0">
              <a:latin typeface="Agency FB" panose="020B0503020202020204" pitchFamily="34" charset="0"/>
              <a:cs typeface="Aparajita" panose="020B0604020202020204" pitchFamily="34" charset="0"/>
            </a:endParaRPr>
          </a:p>
        </p:txBody>
      </p:sp>
      <p:sp>
        <p:nvSpPr>
          <p:cNvPr id="3" name="Content Placeholder 2"/>
          <p:cNvSpPr>
            <a:spLocks noGrp="1"/>
          </p:cNvSpPr>
          <p:nvPr>
            <p:ph idx="1"/>
          </p:nvPr>
        </p:nvSpPr>
        <p:spPr>
          <a:xfrm>
            <a:off x="609600" y="1524001"/>
            <a:ext cx="11085576" cy="5114544"/>
          </a:xfrm>
        </p:spPr>
        <p:txBody>
          <a:bodyPr>
            <a:normAutofit/>
          </a:bodyPr>
          <a:lstStyle/>
          <a:p>
            <a:pPr marL="0" indent="0" algn="ctr">
              <a:buNone/>
              <a:tabLst>
                <a:tab pos="1033463" algn="l"/>
              </a:tabLst>
            </a:pPr>
            <a:r>
              <a:rPr lang="en-US" sz="2600">
                <a:solidFill>
                  <a:schemeClr val="accent1"/>
                </a:solidFill>
                <a:latin typeface="High Tower Text" panose="02040502050506030303" pitchFamily="18" charset="0"/>
                <a:cs typeface="Corbel"/>
              </a:rPr>
              <a:t>“If deduction is inadequate, and induction is in adequate, then we</a:t>
            </a:r>
            <a:br>
              <a:rPr lang="en-US" sz="2600">
                <a:solidFill>
                  <a:schemeClr val="accent1"/>
                </a:solidFill>
                <a:latin typeface="High Tower Text" panose="02040502050506030303" pitchFamily="18" charset="0"/>
                <a:cs typeface="Corbel"/>
              </a:rPr>
            </a:br>
            <a:r>
              <a:rPr lang="en-US" sz="2600">
                <a:solidFill>
                  <a:schemeClr val="accent1"/>
                </a:solidFill>
                <a:latin typeface="High Tower Text" panose="02040502050506030303" pitchFamily="18" charset="0"/>
                <a:cs typeface="Corbel"/>
              </a:rPr>
              <a:t>must have a theory of abduction. Since we don't (yet), we can already</a:t>
            </a:r>
            <a:br>
              <a:rPr lang="en-US" sz="2600">
                <a:solidFill>
                  <a:schemeClr val="accent1"/>
                </a:solidFill>
                <a:latin typeface="High Tower Text" panose="02040502050506030303" pitchFamily="18" charset="0"/>
                <a:cs typeface="Corbel"/>
              </a:rPr>
            </a:br>
            <a:r>
              <a:rPr lang="en-US" sz="2600">
                <a:solidFill>
                  <a:schemeClr val="accent1"/>
                </a:solidFill>
                <a:latin typeface="High Tower Text" panose="02040502050506030303" pitchFamily="18" charset="0"/>
                <a:cs typeface="Corbel"/>
              </a:rPr>
              <a:t>conclude that we are not on a path to artificial general intelligence.”</a:t>
            </a:r>
            <a:br>
              <a:rPr lang="en-US" sz="2600">
                <a:solidFill>
                  <a:schemeClr val="accent1"/>
                </a:solidFill>
                <a:latin typeface="High Tower Text" panose="02040502050506030303" pitchFamily="18" charset="0"/>
                <a:cs typeface="Corbel"/>
              </a:rPr>
            </a:br>
            <a:r>
              <a:rPr lang="en-US" sz="2600">
                <a:solidFill>
                  <a:schemeClr val="accent1"/>
                </a:solidFill>
                <a:latin typeface="High Tower Text" panose="02040502050506030303" pitchFamily="18" charset="0"/>
                <a:cs typeface="Corbel"/>
              </a:rPr>
              <a:t>—Larson, p. 173 (</a:t>
            </a:r>
            <a:r>
              <a:rPr lang="en-US" sz="2200" cap="small">
                <a:solidFill>
                  <a:schemeClr val="accent1"/>
                </a:solidFill>
                <a:latin typeface="High Tower Text" panose="02040502050506030303" pitchFamily="18" charset="0"/>
                <a:cs typeface="Corbel"/>
              </a:rPr>
              <a:t>Fallacies &amp; Hypotheses</a:t>
            </a:r>
            <a:r>
              <a:rPr lang="en-US" sz="2600">
                <a:solidFill>
                  <a:schemeClr val="accent1"/>
                </a:solidFill>
                <a:latin typeface="High Tower Text" panose="02040502050506030303" pitchFamily="18" charset="0"/>
                <a:cs typeface="Corbel"/>
              </a:rPr>
              <a:t>) —</a:t>
            </a:r>
          </a:p>
          <a:p>
            <a:pPr>
              <a:tabLst>
                <a:tab pos="1033463" algn="l"/>
              </a:tabLst>
            </a:pPr>
            <a:endParaRPr lang="en-US">
              <a:solidFill>
                <a:schemeClr val="tx2"/>
              </a:solidFill>
              <a:latin typeface="Corbel"/>
              <a:cs typeface="Corbel"/>
            </a:endParaRPr>
          </a:p>
          <a:p>
            <a:pPr>
              <a:tabLst>
                <a:tab pos="1033463" algn="l"/>
              </a:tabLst>
            </a:pPr>
            <a:r>
              <a:rPr lang="en-US">
                <a:solidFill>
                  <a:schemeClr val="accent6"/>
                </a:solidFill>
                <a:latin typeface="Corbel"/>
                <a:cs typeface="Corbel"/>
              </a:rPr>
              <a:t>Discuss the following questions (based on pp. 168-178)</a:t>
            </a:r>
            <a:endParaRPr lang="en-US" dirty="0">
              <a:solidFill>
                <a:schemeClr val="accent6"/>
              </a:solidFill>
              <a:latin typeface="Corbel"/>
              <a:cs typeface="Corbel"/>
            </a:endParaRPr>
          </a:p>
          <a:p>
            <a:pPr marL="457200" indent="-182563">
              <a:tabLst>
                <a:tab pos="1033463" algn="l"/>
              </a:tabLst>
            </a:pPr>
            <a:r>
              <a:rPr lang="en-US">
                <a:solidFill>
                  <a:schemeClr val="bg2">
                    <a:lumMod val="50000"/>
                  </a:schemeClr>
                </a:solidFill>
                <a:latin typeface="Corbel"/>
                <a:cs typeface="Corbel"/>
              </a:rPr>
              <a:t>On p. 173 Larson states that knowledge can only be recovered from data </a:t>
            </a:r>
            <a:r>
              <a:rPr lang="en-US" i="1">
                <a:solidFill>
                  <a:schemeClr val="bg2">
                    <a:lumMod val="50000"/>
                  </a:schemeClr>
                </a:solidFill>
                <a:latin typeface="Corbel"/>
                <a:cs typeface="Corbel"/>
              </a:rPr>
              <a:t>syntactically</a:t>
            </a:r>
            <a:r>
              <a:rPr lang="en-US">
                <a:solidFill>
                  <a:schemeClr val="bg2">
                    <a:lumMod val="50000"/>
                  </a:schemeClr>
                </a:solidFill>
                <a:latin typeface="Corbel"/>
                <a:cs typeface="Corbel"/>
              </a:rPr>
              <a:t>. What do you think he means by this?</a:t>
            </a:r>
            <a:endParaRPr lang="en-US" dirty="0">
              <a:solidFill>
                <a:schemeClr val="bg2">
                  <a:lumMod val="50000"/>
                </a:schemeClr>
              </a:solidFill>
              <a:latin typeface="Corbel"/>
              <a:cs typeface="Corbel"/>
            </a:endParaRPr>
          </a:p>
          <a:p>
            <a:pPr marL="457200" indent="-182563">
              <a:tabLst>
                <a:tab pos="1033463" algn="l"/>
              </a:tabLst>
            </a:pPr>
            <a:r>
              <a:rPr lang="en-US">
                <a:solidFill>
                  <a:schemeClr val="bg2">
                    <a:lumMod val="50000"/>
                  </a:schemeClr>
                </a:solidFill>
                <a:latin typeface="Corbel"/>
                <a:cs typeface="Corbel"/>
              </a:rPr>
              <a:t>What is a counterfactual (p. 174)? How is this relevant?</a:t>
            </a:r>
          </a:p>
          <a:p>
            <a:pPr marL="0" indent="0">
              <a:buNone/>
              <a:tabLst>
                <a:tab pos="1033463" algn="l"/>
              </a:tabLst>
            </a:pPr>
            <a:endParaRPr lang="en-US" i="1" dirty="0">
              <a:solidFill>
                <a:schemeClr val="bg2">
                  <a:lumMod val="50000"/>
                </a:schemeClr>
              </a:solidFill>
              <a:latin typeface="Corbel"/>
              <a:cs typeface="Corbel"/>
            </a:endParaRPr>
          </a:p>
          <a:p>
            <a:pPr>
              <a:tabLst>
                <a:tab pos="1033463" algn="l"/>
              </a:tabLst>
            </a:pPr>
            <a:r>
              <a:rPr lang="en-US" sz="2400" b="1" i="1">
                <a:solidFill>
                  <a:schemeClr val="tx2">
                    <a:lumMod val="75000"/>
                  </a:schemeClr>
                </a:solidFill>
                <a:latin typeface="High Tower Text" panose="02040502050506030303" pitchFamily="18" charset="0"/>
                <a:cs typeface="Corbel"/>
              </a:rPr>
              <a:t>Discussion</a:t>
            </a:r>
            <a:endParaRPr lang="en-US" i="1" dirty="0">
              <a:solidFill>
                <a:schemeClr val="tx2">
                  <a:lumMod val="75000"/>
                </a:schemeClr>
              </a:solidFill>
              <a:latin typeface="High Tower Text" panose="02040502050506030303" pitchFamily="18" charset="0"/>
              <a:cs typeface="Corbel"/>
            </a:endParaRPr>
          </a:p>
        </p:txBody>
      </p:sp>
    </p:spTree>
    <p:extLst>
      <p:ext uri="{BB962C8B-B14F-4D97-AF65-F5344CB8AC3E}">
        <p14:creationId xmlns:p14="http://schemas.microsoft.com/office/powerpoint/2010/main" val="781251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a:latin typeface="Agency FB" panose="020B0503020202020204" pitchFamily="34" charset="0"/>
                <a:cs typeface="Aparajita" panose="020B0604020202020204" pitchFamily="34" charset="0"/>
              </a:rPr>
              <a:t>Magical Inference Engines</a:t>
            </a:r>
            <a:endParaRPr lang="en-US" sz="3600" dirty="0">
              <a:latin typeface="Agency FB" panose="020B0503020202020204" pitchFamily="34" charset="0"/>
              <a:cs typeface="Aparajita" panose="020B0604020202020204" pitchFamily="34" charset="0"/>
            </a:endParaRPr>
          </a:p>
        </p:txBody>
      </p:sp>
      <p:sp>
        <p:nvSpPr>
          <p:cNvPr id="3" name="Content Placeholder 2"/>
          <p:cNvSpPr>
            <a:spLocks noGrp="1"/>
          </p:cNvSpPr>
          <p:nvPr>
            <p:ph idx="1"/>
          </p:nvPr>
        </p:nvSpPr>
        <p:spPr>
          <a:xfrm>
            <a:off x="609600" y="1524001"/>
            <a:ext cx="11085576" cy="5114544"/>
          </a:xfrm>
        </p:spPr>
        <p:txBody>
          <a:bodyPr>
            <a:normAutofit lnSpcReduction="10000"/>
          </a:bodyPr>
          <a:lstStyle/>
          <a:p>
            <a:pPr marL="0" indent="0" algn="ctr">
              <a:buNone/>
              <a:tabLst>
                <a:tab pos="1033463" algn="l"/>
              </a:tabLst>
            </a:pPr>
            <a:r>
              <a:rPr lang="en-US" sz="2600">
                <a:solidFill>
                  <a:schemeClr val="bg2">
                    <a:lumMod val="50000"/>
                  </a:schemeClr>
                </a:solidFill>
                <a:latin typeface="High Tower Text" panose="02040502050506030303" pitchFamily="18" charset="0"/>
                <a:cs typeface="Corbel"/>
              </a:rPr>
              <a:t>“Peirce offered what he called a </a:t>
            </a:r>
            <a:r>
              <a:rPr lang="en-US" sz="2600">
                <a:solidFill>
                  <a:schemeClr val="accent1">
                    <a:lumMod val="75000"/>
                  </a:schemeClr>
                </a:solidFill>
                <a:latin typeface="High Tower Text" panose="02040502050506030303" pitchFamily="18" charset="0"/>
                <a:cs typeface="Corbel"/>
              </a:rPr>
              <a:t>"vague explanation"</a:t>
            </a:r>
            <a:r>
              <a:rPr lang="en-US" sz="2600">
                <a:solidFill>
                  <a:schemeClr val="accent1"/>
                </a:solidFill>
                <a:latin typeface="High Tower Text" panose="02040502050506030303" pitchFamily="18" charset="0"/>
                <a:cs typeface="Corbel"/>
              </a:rPr>
              <a:t> of the unreasonable accuracy of our guessing</a:t>
            </a:r>
            <a:r>
              <a:rPr lang="en-US" sz="2600">
                <a:solidFill>
                  <a:schemeClr val="bg2">
                    <a:lumMod val="50000"/>
                  </a:schemeClr>
                </a:solidFill>
                <a:latin typeface="High Tower Text" panose="02040502050506030303" pitchFamily="18" charset="0"/>
                <a:cs typeface="Corbel"/>
              </a:rPr>
              <a:t>: "There can, I think, be no reasonable doubt that man's mind, having been developed under the influence of the laws of nature, for that reason naturally thinks somewhat after nature's pattern.”</a:t>
            </a:r>
            <a:br>
              <a:rPr lang="en-US" sz="2600">
                <a:solidFill>
                  <a:schemeClr val="bg2">
                    <a:lumMod val="50000"/>
                  </a:schemeClr>
                </a:solidFill>
                <a:latin typeface="High Tower Text" panose="02040502050506030303" pitchFamily="18" charset="0"/>
                <a:cs typeface="Corbel"/>
              </a:rPr>
            </a:br>
            <a:r>
              <a:rPr lang="en-US" sz="2600">
                <a:solidFill>
                  <a:schemeClr val="bg2">
                    <a:lumMod val="50000"/>
                  </a:schemeClr>
                </a:solidFill>
                <a:latin typeface="High Tower Text" panose="02040502050506030303" pitchFamily="18" charset="0"/>
                <a:cs typeface="Corbel"/>
              </a:rPr>
              <a:t>—Larson, pp. 183-4 (</a:t>
            </a:r>
            <a:r>
              <a:rPr lang="en-US" sz="2200" cap="small">
                <a:solidFill>
                  <a:schemeClr val="bg2">
                    <a:lumMod val="50000"/>
                  </a:schemeClr>
                </a:solidFill>
                <a:latin typeface="High Tower Text" panose="02040502050506030303" pitchFamily="18" charset="0"/>
                <a:cs typeface="Corbel"/>
              </a:rPr>
              <a:t>Magical Inference Engines</a:t>
            </a:r>
            <a:r>
              <a:rPr lang="en-US" sz="2600">
                <a:solidFill>
                  <a:schemeClr val="bg2">
                    <a:lumMod val="50000"/>
                  </a:schemeClr>
                </a:solidFill>
                <a:latin typeface="High Tower Text" panose="02040502050506030303" pitchFamily="18" charset="0"/>
                <a:cs typeface="Corbel"/>
              </a:rPr>
              <a:t>) —</a:t>
            </a:r>
          </a:p>
          <a:p>
            <a:pPr>
              <a:tabLst>
                <a:tab pos="1033463" algn="l"/>
              </a:tabLst>
            </a:pPr>
            <a:endParaRPr lang="en-US">
              <a:solidFill>
                <a:schemeClr val="tx2"/>
              </a:solidFill>
              <a:latin typeface="Corbel"/>
              <a:cs typeface="Corbel"/>
            </a:endParaRPr>
          </a:p>
          <a:p>
            <a:pPr>
              <a:tabLst>
                <a:tab pos="1033463" algn="l"/>
              </a:tabLst>
            </a:pPr>
            <a:r>
              <a:rPr lang="en-US">
                <a:solidFill>
                  <a:schemeClr val="accent6"/>
                </a:solidFill>
                <a:latin typeface="Corbel"/>
                <a:cs typeface="Corbel"/>
              </a:rPr>
              <a:t>Discuss the following questions (based on pp. 178-190)</a:t>
            </a:r>
            <a:endParaRPr lang="en-US" dirty="0">
              <a:solidFill>
                <a:schemeClr val="accent6"/>
              </a:solidFill>
              <a:latin typeface="Corbel"/>
              <a:cs typeface="Corbel"/>
            </a:endParaRPr>
          </a:p>
          <a:p>
            <a:pPr marL="457200" indent="-182563">
              <a:tabLst>
                <a:tab pos="1033463" algn="l"/>
              </a:tabLst>
            </a:pPr>
            <a:r>
              <a:rPr lang="en-US">
                <a:solidFill>
                  <a:schemeClr val="tx2"/>
                </a:solidFill>
                <a:latin typeface="Corbel"/>
                <a:cs typeface="Corbel"/>
              </a:rPr>
              <a:t>What does Larson mean by 'bottomless bucket' (p. 178)?</a:t>
            </a:r>
            <a:endParaRPr lang="en-US" dirty="0">
              <a:solidFill>
                <a:schemeClr val="tx2"/>
              </a:solidFill>
              <a:latin typeface="Corbel"/>
              <a:cs typeface="Corbel"/>
            </a:endParaRPr>
          </a:p>
          <a:p>
            <a:pPr marL="457200" indent="-182563">
              <a:tabLst>
                <a:tab pos="1033463" algn="l"/>
              </a:tabLst>
            </a:pPr>
            <a:r>
              <a:rPr lang="en-US">
                <a:solidFill>
                  <a:schemeClr val="tx2"/>
                </a:solidFill>
                <a:latin typeface="Corbel"/>
                <a:cs typeface="Corbel"/>
              </a:rPr>
              <a:t>Discuss Umberto Eco's notion of undercoded abduction (pp. 186-7). Why is this important?</a:t>
            </a:r>
            <a:endParaRPr lang="en-US" dirty="0">
              <a:solidFill>
                <a:schemeClr val="tx2"/>
              </a:solidFill>
              <a:latin typeface="Corbel"/>
              <a:cs typeface="Corbel"/>
            </a:endParaRPr>
          </a:p>
          <a:p>
            <a:pPr marL="457200" indent="-182563">
              <a:tabLst>
                <a:tab pos="1033463" algn="l"/>
              </a:tabLst>
            </a:pPr>
            <a:r>
              <a:rPr lang="en-US">
                <a:solidFill>
                  <a:schemeClr val="tx2"/>
                </a:solidFill>
                <a:latin typeface="Corbel"/>
                <a:cs typeface="Corbel"/>
              </a:rPr>
              <a:t>Chapter 12 ends with 3 reasons we don't have a fundamental theory. Summarize these and discuss.</a:t>
            </a:r>
            <a:endParaRPr lang="en-US" i="1" dirty="0">
              <a:solidFill>
                <a:schemeClr val="bg2">
                  <a:lumMod val="50000"/>
                </a:schemeClr>
              </a:solidFill>
              <a:latin typeface="Corbel"/>
              <a:cs typeface="Corbel"/>
            </a:endParaRPr>
          </a:p>
          <a:p>
            <a:pPr>
              <a:lnSpc>
                <a:spcPct val="110000"/>
              </a:lnSpc>
              <a:spcBef>
                <a:spcPts val="1200"/>
              </a:spcBef>
              <a:tabLst>
                <a:tab pos="1033463" algn="l"/>
              </a:tabLst>
            </a:pPr>
            <a:r>
              <a:rPr lang="en-US" sz="2400" b="1" i="1">
                <a:solidFill>
                  <a:schemeClr val="tx2">
                    <a:lumMod val="75000"/>
                  </a:schemeClr>
                </a:solidFill>
                <a:latin typeface="High Tower Text" panose="02040502050506030303" pitchFamily="18" charset="0"/>
                <a:cs typeface="Corbel"/>
              </a:rPr>
              <a:t>Discussion</a:t>
            </a:r>
            <a:endParaRPr lang="en-US" i="1" dirty="0">
              <a:solidFill>
                <a:schemeClr val="tx2">
                  <a:lumMod val="75000"/>
                </a:schemeClr>
              </a:solidFill>
              <a:latin typeface="High Tower Text" panose="02040502050506030303" pitchFamily="18" charset="0"/>
              <a:cs typeface="Corbel"/>
            </a:endParaRPr>
          </a:p>
        </p:txBody>
      </p:sp>
    </p:spTree>
    <p:extLst>
      <p:ext uri="{BB962C8B-B14F-4D97-AF65-F5344CB8AC3E}">
        <p14:creationId xmlns:p14="http://schemas.microsoft.com/office/powerpoint/2010/main" val="3375094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a:latin typeface="Agency FB" panose="020B0503020202020204" pitchFamily="34" charset="0"/>
                <a:cs typeface="Aparajita" panose="020B0604020202020204" pitchFamily="34" charset="0"/>
              </a:rPr>
              <a:t>Eugene Goostman &amp; Replicants</a:t>
            </a:r>
            <a:endParaRPr lang="en-US" sz="3600" dirty="0">
              <a:latin typeface="Agency FB" panose="020B0503020202020204" pitchFamily="34" charset="0"/>
              <a:cs typeface="Aparajita" panose="020B0604020202020204" pitchFamily="34" charset="0"/>
            </a:endParaRPr>
          </a:p>
        </p:txBody>
      </p:sp>
      <p:sp>
        <p:nvSpPr>
          <p:cNvPr id="3" name="Content Placeholder 2"/>
          <p:cNvSpPr>
            <a:spLocks noGrp="1"/>
          </p:cNvSpPr>
          <p:nvPr>
            <p:ph idx="1"/>
          </p:nvPr>
        </p:nvSpPr>
        <p:spPr>
          <a:xfrm>
            <a:off x="609600" y="1524001"/>
            <a:ext cx="6794500" cy="5114544"/>
          </a:xfrm>
        </p:spPr>
        <p:txBody>
          <a:bodyPr>
            <a:normAutofit/>
          </a:bodyPr>
          <a:lstStyle/>
          <a:p>
            <a:pPr marL="0" indent="0" algn="ctr">
              <a:buNone/>
              <a:tabLst>
                <a:tab pos="1033463" algn="l"/>
              </a:tabLst>
            </a:pPr>
            <a:r>
              <a:rPr lang="en-US" sz="2600">
                <a:solidFill>
                  <a:schemeClr val="accent4"/>
                </a:solidFill>
                <a:latin typeface="High Tower Text" panose="02040502050506030303" pitchFamily="18" charset="0"/>
                <a:cs typeface="Corbel"/>
              </a:rPr>
              <a:t>“</a:t>
            </a:r>
            <a:r>
              <a:rPr lang="en-US" sz="2600">
                <a:solidFill>
                  <a:schemeClr val="accent4"/>
                </a:solidFill>
                <a:latin typeface="High Tower Text" panose="02040502050506030303" pitchFamily="18" charset="0"/>
                <a:cs typeface="Corbel"/>
                <a:hlinkClick r:id="rId2"/>
              </a:rPr>
              <a:t>Voight-Kampff Test</a:t>
            </a:r>
            <a:r>
              <a:rPr lang="en-US" sz="2600">
                <a:solidFill>
                  <a:schemeClr val="accent4"/>
                </a:solidFill>
                <a:latin typeface="High Tower Text" panose="02040502050506030303" pitchFamily="18" charset="0"/>
                <a:cs typeface="Corbel"/>
              </a:rPr>
              <a:t>”</a:t>
            </a:r>
            <a:br>
              <a:rPr lang="en-US" sz="2600">
                <a:solidFill>
                  <a:schemeClr val="accent4"/>
                </a:solidFill>
                <a:latin typeface="High Tower Text" panose="02040502050506030303" pitchFamily="18" charset="0"/>
                <a:cs typeface="Corbel"/>
              </a:rPr>
            </a:br>
            <a:r>
              <a:rPr lang="en-US" sz="2600">
                <a:solidFill>
                  <a:schemeClr val="accent4"/>
                </a:solidFill>
                <a:latin typeface="High Tower Text" panose="02040502050506030303" pitchFamily="18" charset="0"/>
                <a:cs typeface="Corbel"/>
              </a:rPr>
              <a:t>—Bladerunner, 1982—</a:t>
            </a:r>
          </a:p>
          <a:p>
            <a:pPr>
              <a:tabLst>
                <a:tab pos="1033463" algn="l"/>
              </a:tabLst>
            </a:pPr>
            <a:endParaRPr lang="en-US">
              <a:solidFill>
                <a:schemeClr val="tx2"/>
              </a:solidFill>
              <a:latin typeface="Corbel"/>
              <a:cs typeface="Corbel"/>
            </a:endParaRPr>
          </a:p>
          <a:p>
            <a:pPr>
              <a:tabLst>
                <a:tab pos="1033463" algn="l"/>
              </a:tabLst>
            </a:pPr>
            <a:r>
              <a:rPr lang="en-US">
                <a:solidFill>
                  <a:schemeClr val="accent6"/>
                </a:solidFill>
                <a:latin typeface="Corbel"/>
                <a:cs typeface="Corbel"/>
              </a:rPr>
              <a:t>Discuss the following questions (pp. 190-203)</a:t>
            </a:r>
            <a:endParaRPr lang="en-US">
              <a:solidFill>
                <a:schemeClr val="accent6"/>
              </a:solidFill>
              <a:latin typeface="Corbel"/>
              <a:cs typeface="Corbel"/>
              <a:hlinkClick r:id="rId3"/>
            </a:endParaRPr>
          </a:p>
          <a:p>
            <a:pPr lvl="1">
              <a:tabLst>
                <a:tab pos="1033463" algn="l"/>
              </a:tabLst>
            </a:pPr>
            <a:r>
              <a:rPr lang="en-US" sz="2400">
                <a:solidFill>
                  <a:schemeClr val="accent5"/>
                </a:solidFill>
                <a:latin typeface="Corbel"/>
                <a:cs typeface="Corbel"/>
              </a:rPr>
              <a:t>What lesson should we learn from Eugene Goostman (pp. 191-195)</a:t>
            </a:r>
          </a:p>
          <a:p>
            <a:pPr lvl="1">
              <a:tabLst>
                <a:tab pos="1033463" algn="l"/>
              </a:tabLst>
            </a:pPr>
            <a:r>
              <a:rPr lang="en-US" sz="2400">
                <a:solidFill>
                  <a:schemeClr val="accent5"/>
                </a:solidFill>
                <a:latin typeface="Corbel"/>
                <a:cs typeface="Corbel"/>
              </a:rPr>
              <a:t>Compare and contrast the Winograd schemas (pp. 195-200) with the Voight-Kampff test from Bladerunner.</a:t>
            </a:r>
            <a:endParaRPr lang="en-US" sz="2400" dirty="0">
              <a:solidFill>
                <a:schemeClr val="accent5"/>
              </a:solidFill>
              <a:latin typeface="Corbel"/>
              <a:cs typeface="Corbel"/>
            </a:endParaRPr>
          </a:p>
          <a:p>
            <a:pPr marL="0" indent="0">
              <a:buNone/>
              <a:tabLst>
                <a:tab pos="1033463" algn="l"/>
              </a:tabLst>
            </a:pPr>
            <a:endParaRPr lang="en-US" i="1" dirty="0">
              <a:solidFill>
                <a:schemeClr val="bg2">
                  <a:lumMod val="50000"/>
                </a:schemeClr>
              </a:solidFill>
              <a:latin typeface="Corbel"/>
              <a:cs typeface="Corbel"/>
            </a:endParaRPr>
          </a:p>
          <a:p>
            <a:pPr>
              <a:tabLst>
                <a:tab pos="1033463" algn="l"/>
              </a:tabLst>
            </a:pPr>
            <a:r>
              <a:rPr lang="en-US" sz="2400" b="1" i="1">
                <a:solidFill>
                  <a:schemeClr val="tx2">
                    <a:lumMod val="75000"/>
                  </a:schemeClr>
                </a:solidFill>
                <a:latin typeface="High Tower Text" panose="02040502050506030303" pitchFamily="18" charset="0"/>
                <a:cs typeface="Corbel"/>
              </a:rPr>
              <a:t>Discussion</a:t>
            </a:r>
            <a:endParaRPr lang="en-US" i="1" dirty="0">
              <a:solidFill>
                <a:schemeClr val="tx2">
                  <a:lumMod val="75000"/>
                </a:schemeClr>
              </a:solidFill>
              <a:latin typeface="High Tower Text" panose="02040502050506030303" pitchFamily="18" charset="0"/>
              <a:cs typeface="Corbel"/>
            </a:endParaRPr>
          </a:p>
        </p:txBody>
      </p:sp>
      <p:pic>
        <p:nvPicPr>
          <p:cNvPr id="3074" name="Picture 2">
            <a:extLst>
              <a:ext uri="{FF2B5EF4-FFF2-40B4-BE49-F238E27FC236}">
                <a16:creationId xmlns:a16="http://schemas.microsoft.com/office/drawing/2014/main" id="{5B0C42BA-6E0E-4F8C-9EE0-62F7183A9E8C}"/>
              </a:ext>
            </a:extLst>
          </p:cNvPr>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7632700" y="0"/>
            <a:ext cx="4572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536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8405</TotalTime>
  <Words>635</Words>
  <Application>Microsoft Office PowerPoint</Application>
  <PresentationFormat>Widescreen</PresentationFormat>
  <Paragraphs>45</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Aparajita</vt:lpstr>
      <vt:lpstr>High Tower Text</vt:lpstr>
      <vt:lpstr>Corbel</vt:lpstr>
      <vt:lpstr>Arial</vt:lpstr>
      <vt:lpstr>Agency FB</vt:lpstr>
      <vt:lpstr>Clarity</vt:lpstr>
      <vt:lpstr>Abduction &amp; Inference</vt:lpstr>
      <vt:lpstr>Alerts</vt:lpstr>
      <vt:lpstr>Reasoning &amp; Inference</vt:lpstr>
      <vt:lpstr>Charles Sanders Peirce (1839-1914)</vt:lpstr>
      <vt:lpstr>Guess what I'm thinking...</vt:lpstr>
      <vt:lpstr>It doesn't all add up!</vt:lpstr>
      <vt:lpstr>Magical Inference Engines</vt:lpstr>
      <vt:lpstr>Eugene Goostman &amp; Replicants</vt:lpstr>
    </vt:vector>
  </TitlesOfParts>
  <Company>Otterbein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Machine Intelligence</dc:title>
  <dc:creator>David Stucki</dc:creator>
  <cp:lastModifiedBy>Stucki, David</cp:lastModifiedBy>
  <cp:revision>78</cp:revision>
  <dcterms:created xsi:type="dcterms:W3CDTF">2013-10-29T15:52:47Z</dcterms:created>
  <dcterms:modified xsi:type="dcterms:W3CDTF">2024-11-09T14:29:14Z</dcterms:modified>
</cp:coreProperties>
</file>